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66" r:id="rId4"/>
    <p:sldId id="258" r:id="rId5"/>
    <p:sldId id="270" r:id="rId6"/>
    <p:sldId id="260" r:id="rId7"/>
    <p:sldId id="261" r:id="rId8"/>
    <p:sldId id="259" r:id="rId9"/>
    <p:sldId id="262" r:id="rId10"/>
    <p:sldId id="263" r:id="rId11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B3055"/>
    <a:srgbClr val="070B05"/>
    <a:srgbClr val="1B2911"/>
    <a:srgbClr val="33A9EF"/>
    <a:srgbClr val="F0B2B3"/>
    <a:srgbClr val="5D1921"/>
    <a:srgbClr val="882431"/>
    <a:srgbClr val="591720"/>
    <a:srgbClr val="852331"/>
    <a:srgbClr val="2D2D2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4419" autoAdjust="0"/>
  </p:normalViewPr>
  <p:slideViewPr>
    <p:cSldViewPr snapToGrid="0">
      <p:cViewPr varScale="1">
        <p:scale>
          <a:sx n="97" d="100"/>
          <a:sy n="97" d="100"/>
        </p:scale>
        <p:origin x="1056" y="96"/>
      </p:cViewPr>
      <p:guideLst/>
    </p:cSldViewPr>
  </p:slideViewPr>
  <p:notesTextViewPr>
    <p:cViewPr>
      <p:scale>
        <a:sx n="3" d="2"/>
        <a:sy n="3" d="2"/>
      </p:scale>
      <p:origin x="0" y="-1536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73A0D4-4DE5-4533-A527-131BCD70F17C}" type="datetimeFigureOut">
              <a:rPr lang="pt-BR" smtClean="0"/>
              <a:t>23/09/2020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3903EA-05AB-4F0B-A1E2-F60090A5E5F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897860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 smtClean="0"/>
              <a:t>É uma palavra</a:t>
            </a:r>
            <a:r>
              <a:rPr lang="pt-BR" baseline="0" dirty="0" smtClean="0"/>
              <a:t> bonita, que parece até bem atual, é comum observar, “a pessoa precisa ser mais </a:t>
            </a:r>
            <a:r>
              <a:rPr lang="pt-BR" baseline="0" dirty="0" err="1" smtClean="0"/>
              <a:t>resiliente</a:t>
            </a:r>
            <a:r>
              <a:rPr lang="pt-BR" baseline="0" dirty="0" smtClean="0"/>
              <a:t>”, mas o que exatamente isso significa. Bom, eu precisei recorrer a uma breve pesquisa. </a:t>
            </a:r>
            <a:endParaRPr lang="pt-BR" dirty="0" smtClean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3903EA-05AB-4F0B-A1E2-F60090A5E5F4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174721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A primeira opção foi buscar a definição</a:t>
            </a:r>
            <a:r>
              <a:rPr lang="pt-BR" baseline="0" dirty="0" smtClean="0"/>
              <a:t> a partir do dicionário...</a:t>
            </a:r>
            <a:br>
              <a:rPr lang="pt-BR" baseline="0" dirty="0" smtClean="0"/>
            </a:br>
            <a:r>
              <a:rPr lang="pt-BR" baseline="0" dirty="0" smtClean="0"/>
              <a:t>Ainda ficou um pouco vago esse significado, então voltando a pesquisar, encontrei o sentido figurado...</a:t>
            </a:r>
            <a:br>
              <a:rPr lang="pt-BR" baseline="0" dirty="0" smtClean="0"/>
            </a:br>
            <a:r>
              <a:rPr lang="pt-BR" baseline="0" dirty="0" smtClean="0"/>
              <a:t>Com essa abordagem ficou mais simples o entendimento, porém precisei fazer uma pesquisa buscando algum significado relacionado a software.</a:t>
            </a:r>
            <a:br>
              <a:rPr lang="pt-BR" baseline="0" dirty="0" smtClean="0"/>
            </a:br>
            <a:r>
              <a:rPr lang="pt-BR" baseline="0" dirty="0" smtClean="0"/>
              <a:t>Então encontrei uma terceira opção, a visão sistêmica:</a:t>
            </a:r>
          </a:p>
          <a:p>
            <a:endParaRPr lang="pt-BR" baseline="0" dirty="0" smtClean="0"/>
          </a:p>
          <a:p>
            <a:r>
              <a:rPr lang="pt-BR" baseline="0" dirty="0" smtClean="0"/>
              <a:t>Resumindo, a ideia então é possuir uma aplicação que consiga continuar funcionando, mesmo após sofrer com um problema, que pode ser de rede, banco de dados. </a:t>
            </a:r>
            <a:endParaRPr lang="pt-BR" dirty="0" smtClean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3903EA-05AB-4F0B-A1E2-F60090A5E5F4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408641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3903EA-05AB-4F0B-A1E2-F60090A5E5F4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854493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err="1" smtClean="0">
                <a:solidFill>
                  <a:schemeClr val="bg1"/>
                </a:solidFill>
              </a:rPr>
              <a:t>Retry</a:t>
            </a:r>
            <a:endParaRPr lang="pt-BR" dirty="0" smtClean="0">
              <a:solidFill>
                <a:schemeClr val="bg1"/>
              </a:solidFill>
            </a:endParaRPr>
          </a:p>
          <a:p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Permite configurar </a:t>
            </a:r>
            <a:r>
              <a:rPr lang="pt-B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retentativas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forma automática</a:t>
            </a:r>
            <a:endParaRPr lang="pt-BR" dirty="0" smtClean="0">
              <a:solidFill>
                <a:schemeClr val="bg1"/>
              </a:solidFill>
            </a:endParaRPr>
          </a:p>
          <a:p>
            <a:endParaRPr lang="pt-BR" dirty="0">
              <a:solidFill>
                <a:schemeClr val="bg1"/>
              </a:solidFill>
            </a:endParaRPr>
          </a:p>
          <a:p>
            <a:r>
              <a:rPr lang="pt-BR" dirty="0" err="1">
                <a:solidFill>
                  <a:schemeClr val="bg1"/>
                </a:solidFill>
              </a:rPr>
              <a:t>Circuit</a:t>
            </a:r>
            <a:r>
              <a:rPr lang="pt-BR" dirty="0">
                <a:solidFill>
                  <a:schemeClr val="bg1"/>
                </a:solidFill>
              </a:rPr>
              <a:t> </a:t>
            </a:r>
            <a:r>
              <a:rPr lang="pt-BR" dirty="0" err="1" smtClean="0">
                <a:solidFill>
                  <a:schemeClr val="bg1"/>
                </a:solidFill>
              </a:rPr>
              <a:t>Breaker</a:t>
            </a:r>
            <a:endParaRPr lang="pt-BR" dirty="0" smtClean="0">
              <a:solidFill>
                <a:schemeClr val="bg1"/>
              </a:solidFill>
            </a:endParaRPr>
          </a:p>
          <a:p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Interrompe o circuito (bloqueia as execuções) por um determinado período, quando uma determinada quantidade de falhas ocorrerem</a:t>
            </a:r>
            <a:endParaRPr lang="pt-BR" dirty="0" smtClean="0">
              <a:solidFill>
                <a:schemeClr val="bg1"/>
              </a:solidFill>
            </a:endParaRPr>
          </a:p>
          <a:p>
            <a:endParaRPr lang="pt-BR" dirty="0">
              <a:solidFill>
                <a:schemeClr val="bg1"/>
              </a:solidFill>
            </a:endParaRPr>
          </a:p>
          <a:p>
            <a:r>
              <a:rPr lang="pt-BR" dirty="0" smtClean="0">
                <a:solidFill>
                  <a:schemeClr val="bg1"/>
                </a:solidFill>
              </a:rPr>
              <a:t>Timeout</a:t>
            </a:r>
          </a:p>
          <a:p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Garante que o </a:t>
            </a:r>
            <a:r>
              <a:rPr lang="pt-B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request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não terá que esperar além do tempo limite.</a:t>
            </a:r>
            <a:endParaRPr lang="pt-BR" dirty="0" smtClean="0">
              <a:solidFill>
                <a:schemeClr val="bg1"/>
              </a:solidFill>
            </a:endParaRPr>
          </a:p>
          <a:p>
            <a:endParaRPr lang="pt-BR" dirty="0">
              <a:solidFill>
                <a:schemeClr val="bg1"/>
              </a:solidFill>
            </a:endParaRPr>
          </a:p>
          <a:p>
            <a:r>
              <a:rPr lang="pt-BR" dirty="0" err="1" smtClean="0">
                <a:solidFill>
                  <a:schemeClr val="bg1"/>
                </a:solidFill>
              </a:rPr>
              <a:t>Fallback</a:t>
            </a:r>
            <a:endParaRPr lang="pt-BR" dirty="0" smtClean="0">
              <a:solidFill>
                <a:schemeClr val="bg1"/>
              </a:solidFill>
            </a:endParaRPr>
          </a:p>
          <a:p>
            <a:r>
              <a:rPr lang="pt-BR" dirty="0" smtClean="0">
                <a:solidFill>
                  <a:schemeClr val="bg1"/>
                </a:solidFill>
              </a:rPr>
              <a:t>Tem como função retornar</a:t>
            </a:r>
            <a:r>
              <a:rPr lang="pt-BR" baseline="0" dirty="0" smtClean="0">
                <a:solidFill>
                  <a:schemeClr val="bg1"/>
                </a:solidFill>
              </a:rPr>
              <a:t> algo customizado caso de algum problema com a requisição. Fez a requisição, deu tudo errado, a política de </a:t>
            </a:r>
            <a:r>
              <a:rPr lang="pt-BR" baseline="0" dirty="0" err="1" smtClean="0">
                <a:solidFill>
                  <a:schemeClr val="bg1"/>
                </a:solidFill>
              </a:rPr>
              <a:t>fallback</a:t>
            </a:r>
            <a:r>
              <a:rPr lang="pt-BR" baseline="0" dirty="0" smtClean="0">
                <a:solidFill>
                  <a:schemeClr val="bg1"/>
                </a:solidFill>
              </a:rPr>
              <a:t> pode redirecionar para algum tipo de cache por exemplo.</a:t>
            </a:r>
            <a:endParaRPr lang="pt-BR" dirty="0">
              <a:solidFill>
                <a:schemeClr val="bg1"/>
              </a:solidFill>
            </a:endParaRP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3903EA-05AB-4F0B-A1E2-F60090A5E5F4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140673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3903EA-05AB-4F0B-A1E2-F60090A5E5F4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764631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b="1" dirty="0"/>
              <a:t>Circuito fechado:</a:t>
            </a:r>
            <a:r>
              <a:rPr lang="pt-BR" sz="1200" dirty="0"/>
              <a:t> comunicação estável</a:t>
            </a:r>
          </a:p>
          <a:p>
            <a:endParaRPr lang="pt-BR" sz="1200" dirty="0"/>
          </a:p>
          <a:p>
            <a:r>
              <a:rPr lang="pt-BR" sz="1200" b="1" dirty="0"/>
              <a:t>Circuito meio aberto:</a:t>
            </a:r>
            <a:r>
              <a:rPr lang="pt-BR" sz="1200" dirty="0"/>
              <a:t> comunicação instável</a:t>
            </a:r>
          </a:p>
          <a:p>
            <a:endParaRPr lang="pt-BR" sz="1200" dirty="0"/>
          </a:p>
          <a:p>
            <a:r>
              <a:rPr lang="pt-BR" sz="1200" b="1" dirty="0"/>
              <a:t>Circuito aberto</a:t>
            </a:r>
            <a:r>
              <a:rPr lang="pt-BR" sz="1200" dirty="0"/>
              <a:t>: Sem comunicação</a:t>
            </a:r>
            <a:endParaRPr lang="pt-BR" sz="1200" b="1" dirty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3903EA-05AB-4F0B-A1E2-F60090A5E5F4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529341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-Algo</a:t>
            </a:r>
            <a:r>
              <a:rPr lang="pt-BR" baseline="0" dirty="0" smtClean="0"/>
              <a:t> muito comum no desenvolvimento de aplicações nos dias hoje, é que esses sistemas se integrem de alguma maneira. Várias sistemas disponibilizam </a:t>
            </a:r>
            <a:r>
              <a:rPr lang="pt-BR" baseline="0" dirty="0" err="1" smtClean="0"/>
              <a:t>APIs</a:t>
            </a:r>
            <a:r>
              <a:rPr lang="pt-BR" baseline="0" dirty="0" smtClean="0"/>
              <a:t> para utilizarmos dentro das nossas próprias aplicações, como por exemplo a API do </a:t>
            </a:r>
            <a:r>
              <a:rPr lang="pt-BR" baseline="0" dirty="0" err="1" smtClean="0"/>
              <a:t>google</a:t>
            </a:r>
            <a:r>
              <a:rPr lang="pt-BR" baseline="0" dirty="0" smtClean="0"/>
              <a:t> </a:t>
            </a:r>
            <a:r>
              <a:rPr lang="pt-BR" baseline="0" dirty="0" err="1" smtClean="0"/>
              <a:t>maps</a:t>
            </a:r>
            <a:r>
              <a:rPr lang="pt-BR" baseline="0" dirty="0" smtClean="0"/>
              <a:t>, API dos correios ou </a:t>
            </a:r>
            <a:r>
              <a:rPr lang="pt-BR" baseline="0" dirty="0" smtClean="0"/>
              <a:t>SAP. </a:t>
            </a:r>
            <a:r>
              <a:rPr lang="pt-BR" baseline="0" dirty="0" smtClean="0"/>
              <a:t>Por algum motivo essa API está fora do ar, ou sobrecarregada, precisamos tratar isso no lado da nossa aplicação para mostrar a informação correta ao usuário, e como mostrado as politicas do </a:t>
            </a:r>
            <a:r>
              <a:rPr lang="pt-BR" baseline="0" dirty="0" err="1" smtClean="0"/>
              <a:t>Polly</a:t>
            </a:r>
            <a:r>
              <a:rPr lang="pt-BR" baseline="0" dirty="0" smtClean="0"/>
              <a:t> nos ajudam com isso.</a:t>
            </a:r>
          </a:p>
          <a:p>
            <a:endParaRPr lang="pt-BR" dirty="0" smtClean="0"/>
          </a:p>
          <a:p>
            <a:r>
              <a:rPr lang="pt-BR" dirty="0" smtClean="0"/>
              <a:t>-Outro</a:t>
            </a:r>
            <a:r>
              <a:rPr lang="pt-BR" baseline="0" dirty="0" smtClean="0"/>
              <a:t> uso que podemos apontar é entre a comunicação dos tão falados serviços ou </a:t>
            </a:r>
            <a:r>
              <a:rPr lang="pt-BR" baseline="0" dirty="0" err="1" smtClean="0"/>
              <a:t>microsserviços</a:t>
            </a:r>
            <a:r>
              <a:rPr lang="pt-BR" baseline="0" dirty="0" smtClean="0"/>
              <a:t>. Claro que existem algumas maneiras de realizar essa comunicação, seja através de filas, comunicação </a:t>
            </a:r>
            <a:r>
              <a:rPr lang="pt-BR" baseline="0" dirty="0" err="1" smtClean="0"/>
              <a:t>grpc</a:t>
            </a:r>
            <a:r>
              <a:rPr lang="pt-BR" baseline="0" dirty="0" smtClean="0"/>
              <a:t>, mas por questões de escalabilidade, infraestrutura, em diversos casos precisamos fazer algum tipo de requisição entre os </a:t>
            </a:r>
            <a:r>
              <a:rPr lang="pt-BR" baseline="0" dirty="0" err="1" smtClean="0"/>
              <a:t>microsserviços</a:t>
            </a:r>
            <a:r>
              <a:rPr lang="pt-BR" baseline="0" dirty="0" smtClean="0"/>
              <a:t>, e o </a:t>
            </a:r>
            <a:r>
              <a:rPr lang="pt-BR" baseline="0" dirty="0" err="1" smtClean="0"/>
              <a:t>Polly</a:t>
            </a:r>
            <a:r>
              <a:rPr lang="pt-BR" baseline="0" dirty="0" smtClean="0"/>
              <a:t> pode nos ajudar com isso.</a:t>
            </a:r>
            <a:endParaRPr lang="pt-BR" dirty="0" smtClean="0"/>
          </a:p>
          <a:p>
            <a:endParaRPr lang="pt-BR" dirty="0" smtClean="0"/>
          </a:p>
          <a:p>
            <a:r>
              <a:rPr lang="pt-BR" dirty="0" smtClean="0"/>
              <a:t>-Quando estamos usando algum aplicativo de redes sociais,</a:t>
            </a:r>
            <a:r>
              <a:rPr lang="pt-BR" baseline="0" dirty="0" smtClean="0"/>
              <a:t> como </a:t>
            </a:r>
            <a:r>
              <a:rPr lang="pt-BR" baseline="0" dirty="0" err="1" smtClean="0"/>
              <a:t>twitter</a:t>
            </a:r>
            <a:r>
              <a:rPr lang="pt-BR" baseline="0" dirty="0" smtClean="0"/>
              <a:t> ou </a:t>
            </a:r>
            <a:r>
              <a:rPr lang="pt-BR" baseline="0" dirty="0" err="1" smtClean="0"/>
              <a:t>instagram</a:t>
            </a:r>
            <a:r>
              <a:rPr lang="pt-BR" baseline="0" dirty="0" smtClean="0"/>
              <a:t> por exemplo, usamos o movimento de deslizar para baixo e isso faz com que seja atualizado essa </a:t>
            </a:r>
            <a:r>
              <a:rPr lang="pt-BR" baseline="0" dirty="0" err="1" smtClean="0"/>
              <a:t>timeline</a:t>
            </a:r>
            <a:r>
              <a:rPr lang="pt-BR" baseline="0" dirty="0" smtClean="0"/>
              <a:t>. Digamos que por algum motivo a conexão do celular acabe caindo, seja por perda do sinal ou algo parecido, a aplicação vai tentar atualizar a </a:t>
            </a:r>
            <a:r>
              <a:rPr lang="pt-BR" baseline="0" dirty="0" err="1" smtClean="0"/>
              <a:t>timeline</a:t>
            </a:r>
            <a:r>
              <a:rPr lang="pt-BR" baseline="0" dirty="0" smtClean="0"/>
              <a:t> por algum tempo, mas o usuário continua tentando atualizar, até que o aplicativo simplesmente para de atualizar, ele nem tenta mais conectar. Esse ponto podemos observar o circuito aberto, por mais que tente atualizar, não será devolvido nenhuma informação devido a essa abertura do circuito, vai ser necessário aguardar alguns segundo até uma </a:t>
            </a:r>
            <a:r>
              <a:rPr lang="pt-BR" baseline="0" smtClean="0"/>
              <a:t>nova </a:t>
            </a:r>
            <a:r>
              <a:rPr lang="pt-BR" baseline="0" smtClean="0"/>
              <a:t>tentativa.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3903EA-05AB-4F0B-A1E2-F60090A5E5F4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862191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Para</a:t>
            </a:r>
            <a:r>
              <a:rPr lang="pt-BR" baseline="0" dirty="0" smtClean="0"/>
              <a:t> resumir, </a:t>
            </a:r>
            <a:r>
              <a:rPr lang="pt-BR" dirty="0" err="1" smtClean="0"/>
              <a:t>Polly</a:t>
            </a:r>
            <a:r>
              <a:rPr lang="pt-BR" dirty="0" smtClean="0"/>
              <a:t> é muito bom para tratar com falhas de rede, mas existem diversas</a:t>
            </a:r>
            <a:r>
              <a:rPr lang="pt-BR" baseline="0" dirty="0" smtClean="0"/>
              <a:t> outras questões sobre melhorar a resiliência das aplicações como </a:t>
            </a:r>
            <a:r>
              <a:rPr lang="pt-BR" baseline="0" dirty="0" err="1" smtClean="0"/>
              <a:t>tracing</a:t>
            </a:r>
            <a:r>
              <a:rPr lang="pt-BR" baseline="0" dirty="0" smtClean="0"/>
              <a:t>, </a:t>
            </a:r>
            <a:r>
              <a:rPr lang="pt-BR" baseline="0" dirty="0" err="1" smtClean="0"/>
              <a:t>logging</a:t>
            </a:r>
            <a:r>
              <a:rPr lang="pt-BR" baseline="0" dirty="0" smtClean="0"/>
              <a:t> e </a:t>
            </a:r>
            <a:r>
              <a:rPr lang="pt-BR" baseline="0" dirty="0" err="1" smtClean="0"/>
              <a:t>metricas</a:t>
            </a:r>
            <a:r>
              <a:rPr lang="pt-BR" baseline="0" dirty="0" smtClean="0"/>
              <a:t> utilizando </a:t>
            </a:r>
            <a:r>
              <a:rPr lang="pt-BR" baseline="0" dirty="0" err="1" smtClean="0"/>
              <a:t>service</a:t>
            </a:r>
            <a:r>
              <a:rPr lang="pt-BR" baseline="0" dirty="0" smtClean="0"/>
              <a:t> </a:t>
            </a:r>
            <a:r>
              <a:rPr lang="pt-BR" baseline="0" dirty="0" err="1" smtClean="0"/>
              <a:t>mesh</a:t>
            </a:r>
            <a:r>
              <a:rPr lang="pt-BR" baseline="0" dirty="0" smtClean="0"/>
              <a:t>. </a:t>
            </a:r>
          </a:p>
          <a:p>
            <a:endParaRPr lang="pt-BR" baseline="0" dirty="0" smtClean="0"/>
          </a:p>
          <a:p>
            <a:r>
              <a:rPr lang="pt-BR" baseline="0" dirty="0" smtClean="0"/>
              <a:t>Aqui foi uma ideia de como podemos melhorar nossas aplicações e deixa-las mais preparadas para lidar com falhas e como ela pode se comportar nesses cenários.</a:t>
            </a:r>
          </a:p>
          <a:p>
            <a:endParaRPr lang="pt-BR" baseline="0" dirty="0" smtClean="0"/>
          </a:p>
          <a:p>
            <a:r>
              <a:rPr lang="pt-BR" baseline="0" dirty="0" smtClean="0"/>
              <a:t>Espero que tenha sido proveitoso, e desculpa caso tenha utilizado muitos termos técnicos </a:t>
            </a:r>
            <a:r>
              <a:rPr lang="pt-BR" baseline="0" dirty="0" smtClean="0">
                <a:sym typeface="Wingdings" panose="05000000000000000000" pitchFamily="2" charset="2"/>
              </a:rPr>
              <a:t>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aseline="0" dirty="0" smtClean="0"/>
              <a:t>Ah, e caso alguém queira verificar, o código está disponibilizado no </a:t>
            </a:r>
            <a:r>
              <a:rPr lang="pt-BR" baseline="0" dirty="0" err="1" smtClean="0"/>
              <a:t>github</a:t>
            </a:r>
            <a:r>
              <a:rPr lang="pt-BR" baseline="0" dirty="0" smtClean="0"/>
              <a:t> e estou aberto a trocar ideias a respeito de como podemos melhorar nossos sistemas.</a:t>
            </a:r>
          </a:p>
          <a:p>
            <a:endParaRPr lang="pt-BR" baseline="0" dirty="0" smtClean="0"/>
          </a:p>
          <a:p>
            <a:r>
              <a:rPr lang="pt-BR" baseline="0" dirty="0" smtClean="0"/>
              <a:t>Obrigado!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3903EA-05AB-4F0B-A1E2-F60090A5E5F4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531251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6EF0E-446C-47D2-9610-3B6AA5B41687}" type="datetimeFigureOut">
              <a:rPr lang="pt-BR" smtClean="0"/>
              <a:t>23/09/2020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CD365-67FB-4E54-B172-9EA4B4968EE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084428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6EF0E-446C-47D2-9610-3B6AA5B41687}" type="datetimeFigureOut">
              <a:rPr lang="pt-BR" smtClean="0"/>
              <a:t>23/09/2020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CD365-67FB-4E54-B172-9EA4B4968EE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213555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6EF0E-446C-47D2-9610-3B6AA5B41687}" type="datetimeFigureOut">
              <a:rPr lang="pt-BR" smtClean="0"/>
              <a:t>23/09/2020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CD365-67FB-4E54-B172-9EA4B4968EE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727415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6EF0E-446C-47D2-9610-3B6AA5B41687}" type="datetimeFigureOut">
              <a:rPr lang="pt-BR" smtClean="0"/>
              <a:t>23/09/2020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CD365-67FB-4E54-B172-9EA4B4968EE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089398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6EF0E-446C-47D2-9610-3B6AA5B41687}" type="datetimeFigureOut">
              <a:rPr lang="pt-BR" smtClean="0"/>
              <a:t>23/09/2020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CD365-67FB-4E54-B172-9EA4B4968EE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022113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6EF0E-446C-47D2-9610-3B6AA5B41687}" type="datetimeFigureOut">
              <a:rPr lang="pt-BR" smtClean="0"/>
              <a:t>23/09/2020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CD365-67FB-4E54-B172-9EA4B4968EE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124236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6EF0E-446C-47D2-9610-3B6AA5B41687}" type="datetimeFigureOut">
              <a:rPr lang="pt-BR" smtClean="0"/>
              <a:t>23/09/2020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CD365-67FB-4E54-B172-9EA4B4968EE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18130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6EF0E-446C-47D2-9610-3B6AA5B41687}" type="datetimeFigureOut">
              <a:rPr lang="pt-BR" smtClean="0"/>
              <a:t>23/09/2020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CD365-67FB-4E54-B172-9EA4B4968EE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856484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6EF0E-446C-47D2-9610-3B6AA5B41687}" type="datetimeFigureOut">
              <a:rPr lang="pt-BR" smtClean="0"/>
              <a:t>23/09/2020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CD365-67FB-4E54-B172-9EA4B4968EE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8189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6EF0E-446C-47D2-9610-3B6AA5B41687}" type="datetimeFigureOut">
              <a:rPr lang="pt-BR" smtClean="0"/>
              <a:t>23/09/2020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CD365-67FB-4E54-B172-9EA4B4968EE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797986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6EF0E-446C-47D2-9610-3B6AA5B41687}" type="datetimeFigureOut">
              <a:rPr lang="pt-BR" smtClean="0"/>
              <a:t>23/09/2020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CD365-67FB-4E54-B172-9EA4B4968EE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641800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B6EF0E-446C-47D2-9610-3B6AA5B41687}" type="datetimeFigureOut">
              <a:rPr lang="pt-BR" smtClean="0"/>
              <a:t>23/09/2020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ECD365-67FB-4E54-B172-9EA4B4968EE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732915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8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9.jpeg"/><Relationship Id="rId7" Type="http://schemas.openxmlformats.org/officeDocument/2006/relationships/image" Target="../media/image10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8.svg"/><Relationship Id="rId10" Type="http://schemas.openxmlformats.org/officeDocument/2006/relationships/image" Target="../media/image2.png"/><Relationship Id="rId4" Type="http://schemas.openxmlformats.org/officeDocument/2006/relationships/image" Target="../media/image10.png"/><Relationship Id="rId9" Type="http://schemas.openxmlformats.org/officeDocument/2006/relationships/image" Target="../media/image12.sv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ove Over SEO: How Developers Can Generate You More Traffic">
            <a:extLst>
              <a:ext uri="{FF2B5EF4-FFF2-40B4-BE49-F238E27FC236}">
                <a16:creationId xmlns:a16="http://schemas.microsoft.com/office/drawing/2014/main" id="{98B01765-9B65-42C5-9FBC-F00F621A12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91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A8D904AD-9071-4128-8F0D-B15AFE2C7F2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3998" y="2109169"/>
            <a:ext cx="9144000" cy="2005359"/>
          </a:xfrm>
        </p:spPr>
        <p:txBody>
          <a:bodyPr/>
          <a:lstStyle/>
          <a:p>
            <a:r>
              <a:rPr lang="pt-BR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Tornando sua aplicação </a:t>
            </a:r>
            <a:r>
              <a:rPr lang="pt-BR" b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resiliente</a:t>
            </a:r>
            <a:r>
              <a:rPr lang="pt-BR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</a:t>
            </a:r>
            <a:r>
              <a:rPr lang="pt-BR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b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Polly</a:t>
            </a:r>
            <a:endParaRPr lang="pt-BR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47D9135-3AF5-492C-832A-F916E0AA4FCC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2D2D2D"/>
              </a:clrFrom>
              <a:clrTo>
                <a:srgbClr val="2D2D2D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834859" y="5558827"/>
            <a:ext cx="1096291" cy="1172423"/>
          </a:xfrm>
          <a:prstGeom prst="rect">
            <a:avLst/>
          </a:prstGeo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35A7206B-6003-4B76-9AA8-848450D1D699}"/>
              </a:ext>
            </a:extLst>
          </p:cNvPr>
          <p:cNvSpPr txBox="1">
            <a:spLocks/>
          </p:cNvSpPr>
          <p:nvPr/>
        </p:nvSpPr>
        <p:spPr>
          <a:xfrm>
            <a:off x="98321" y="6223696"/>
            <a:ext cx="3131575" cy="4206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25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Isaac Nunes Borges</a:t>
            </a:r>
            <a:endParaRPr lang="pt-BR" sz="25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3004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4296293" y="2227176"/>
            <a:ext cx="2461954" cy="1325563"/>
          </a:xfrm>
        </p:spPr>
        <p:txBody>
          <a:bodyPr/>
          <a:lstStyle/>
          <a:p>
            <a:r>
              <a:rPr lang="pt-BR" dirty="0"/>
              <a:t>Obrigado!</a:t>
            </a:r>
          </a:p>
        </p:txBody>
      </p:sp>
      <p:pic>
        <p:nvPicPr>
          <p:cNvPr id="8194" name="Picture 2" descr="selective focus photography of multicolored confetti lot">
            <a:extLst>
              <a:ext uri="{FF2B5EF4-FFF2-40B4-BE49-F238E27FC236}">
                <a16:creationId xmlns:a16="http://schemas.microsoft.com/office/drawing/2014/main" id="{55A48429-8503-4F32-99CE-4687B2E87C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274064"/>
            <a:ext cx="12192000" cy="8132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62640138-E337-40DC-90AE-2D5BFF079052}"/>
              </a:ext>
            </a:extLst>
          </p:cNvPr>
          <p:cNvSpPr/>
          <p:nvPr/>
        </p:nvSpPr>
        <p:spPr>
          <a:xfrm>
            <a:off x="0" y="-1274063"/>
            <a:ext cx="12192000" cy="8132063"/>
          </a:xfrm>
          <a:prstGeom prst="rect">
            <a:avLst/>
          </a:prstGeom>
          <a:solidFill>
            <a:schemeClr val="tx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35A7206B-6003-4B76-9AA8-848450D1D699}"/>
              </a:ext>
            </a:extLst>
          </p:cNvPr>
          <p:cNvSpPr txBox="1">
            <a:spLocks/>
          </p:cNvSpPr>
          <p:nvPr/>
        </p:nvSpPr>
        <p:spPr>
          <a:xfrm>
            <a:off x="801329" y="6081323"/>
            <a:ext cx="5771536" cy="4206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25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github.com/</a:t>
            </a:r>
            <a:r>
              <a:rPr lang="pt-BR" sz="2500" dirty="0" err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isaacnborges</a:t>
            </a:r>
            <a:r>
              <a:rPr lang="pt-BR" sz="25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</a:t>
            </a:r>
            <a:r>
              <a:rPr lang="pt-BR" sz="2500" dirty="0" err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PollyExample</a:t>
            </a:r>
            <a:endParaRPr lang="pt-BR" sz="25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35A7206B-6003-4B76-9AA8-848450D1D699}"/>
              </a:ext>
            </a:extLst>
          </p:cNvPr>
          <p:cNvSpPr txBox="1">
            <a:spLocks/>
          </p:cNvSpPr>
          <p:nvPr/>
        </p:nvSpPr>
        <p:spPr>
          <a:xfrm>
            <a:off x="1524000" y="2044927"/>
            <a:ext cx="9144000" cy="20053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5400" b="1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OBRIGADO</a:t>
            </a:r>
            <a:r>
              <a:rPr lang="pt-BR" sz="5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!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135" y="5985743"/>
            <a:ext cx="516194" cy="516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381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m 12">
            <a:extLst>
              <a:ext uri="{FF2B5EF4-FFF2-40B4-BE49-F238E27FC236}">
                <a16:creationId xmlns:a16="http://schemas.microsoft.com/office/drawing/2014/main" id="{707427F3-2DBB-403C-AAFC-0EBF54C75C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56E38FC3-D05A-4101-91F8-9C07FCF52DB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B2911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pt-BR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Resiliência 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BB4602CB-8D65-402B-A80C-177E8085C7B0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2D2D2D"/>
              </a:clrFrom>
              <a:clrTo>
                <a:srgbClr val="2D2D2D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609883" y="6233020"/>
            <a:ext cx="513798" cy="549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142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s://insidesmallbusiness.com.au/wp-content/uploads/2018/02/bigstock-Brain-Function-with-gears-and-1186358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0919" y="456393"/>
            <a:ext cx="6333218" cy="6213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56E38FC3-D05A-4101-91F8-9C07FCF52DB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639023" y="737495"/>
            <a:ext cx="4183792" cy="1797475"/>
          </a:xfrm>
        </p:spPr>
        <p:txBody>
          <a:bodyPr>
            <a:normAutofit/>
          </a:bodyPr>
          <a:lstStyle/>
          <a:p>
            <a:pPr algn="ctr"/>
            <a:r>
              <a:rPr lang="pt-BR" sz="2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 que é Resiliência?</a:t>
            </a:r>
            <a:br>
              <a:rPr lang="pt-BR" sz="2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pt-BR" sz="2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/>
            </a:r>
            <a:br>
              <a:rPr lang="pt-BR" sz="2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pt-B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Propriedade dos corpos que voltam à sua </a:t>
            </a:r>
            <a:r>
              <a:rPr lang="pt-BR" sz="20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forma original</a:t>
            </a:r>
            <a:r>
              <a:rPr lang="pt-B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depois de terem sofrido deformação ou choque.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BB4602CB-8D65-402B-A80C-177E8085C7B0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2D2D2D"/>
              </a:clrFrom>
              <a:clrTo>
                <a:srgbClr val="2D2D2D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9128" y="6120505"/>
            <a:ext cx="513798" cy="549479"/>
          </a:xfrm>
          <a:prstGeom prst="rect">
            <a:avLst/>
          </a:prstGeom>
        </p:spPr>
      </p:pic>
      <p:sp>
        <p:nvSpPr>
          <p:cNvPr id="8" name="Título 6">
            <a:extLst>
              <a:ext uri="{FF2B5EF4-FFF2-40B4-BE49-F238E27FC236}">
                <a16:creationId xmlns:a16="http://schemas.microsoft.com/office/drawing/2014/main" id="{7B03F387-6B20-4263-986A-101029410DCF}"/>
              </a:ext>
            </a:extLst>
          </p:cNvPr>
          <p:cNvSpPr txBox="1">
            <a:spLocks/>
          </p:cNvSpPr>
          <p:nvPr/>
        </p:nvSpPr>
        <p:spPr>
          <a:xfrm>
            <a:off x="7849314" y="737495"/>
            <a:ext cx="405067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20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Sentido figurado:</a:t>
            </a:r>
          </a:p>
          <a:p>
            <a:pPr algn="ctr"/>
            <a:r>
              <a:rPr lang="pt-B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Tendência natural para se </a:t>
            </a:r>
            <a:r>
              <a:rPr lang="pt-BR" sz="20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recuperar </a:t>
            </a:r>
            <a:r>
              <a:rPr lang="pt-B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 superar com facilidade os problemas que aparecem.</a:t>
            </a:r>
          </a:p>
          <a:p>
            <a:pPr algn="ctr"/>
            <a:endParaRPr lang="pt-BR" sz="20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Título 6">
            <a:extLst>
              <a:ext uri="{FF2B5EF4-FFF2-40B4-BE49-F238E27FC236}">
                <a16:creationId xmlns:a16="http://schemas.microsoft.com/office/drawing/2014/main" id="{F973FC3C-8780-4DDD-974B-7371FDB6578B}"/>
              </a:ext>
            </a:extLst>
          </p:cNvPr>
          <p:cNvSpPr txBox="1">
            <a:spLocks/>
          </p:cNvSpPr>
          <p:nvPr/>
        </p:nvSpPr>
        <p:spPr>
          <a:xfrm>
            <a:off x="4822815" y="4794942"/>
            <a:ext cx="405067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20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Visão Sistêmica:</a:t>
            </a:r>
          </a:p>
          <a:p>
            <a:pPr algn="ctr"/>
            <a:r>
              <a:rPr lang="pt-B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Capacidade do sistema de se recuperar de falhas e </a:t>
            </a:r>
            <a:r>
              <a:rPr lang="pt-BR" sz="20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continuar a funcionar</a:t>
            </a:r>
          </a:p>
        </p:txBody>
      </p:sp>
    </p:spTree>
    <p:extLst>
      <p:ext uri="{BB962C8B-B14F-4D97-AF65-F5344CB8AC3E}">
        <p14:creationId xmlns:p14="http://schemas.microsoft.com/office/powerpoint/2010/main" val="1014074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two black flat screen computer monitors">
            <a:extLst>
              <a:ext uri="{FF2B5EF4-FFF2-40B4-BE49-F238E27FC236}">
                <a16:creationId xmlns:a16="http://schemas.microsoft.com/office/drawing/2014/main" id="{EC074CD7-4FAD-42BD-A272-E530749262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8132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BBDCA29C-C5D3-427C-A361-E1C9ACACA791}"/>
              </a:ext>
            </a:extLst>
          </p:cNvPr>
          <p:cNvSpPr/>
          <p:nvPr/>
        </p:nvSpPr>
        <p:spPr>
          <a:xfrm>
            <a:off x="0" y="0"/>
            <a:ext cx="12192000" cy="770849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08431441-6578-4B15-9194-9FE196421F58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2D2D2D"/>
              </a:clrFrom>
              <a:clrTo>
                <a:srgbClr val="2D2D2D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516001" y="90385"/>
            <a:ext cx="513798" cy="549479"/>
          </a:xfrm>
          <a:prstGeom prst="rect">
            <a:avLst/>
          </a:prstGeom>
        </p:spPr>
      </p:pic>
      <p:sp>
        <p:nvSpPr>
          <p:cNvPr id="27" name="Título 6">
            <a:extLst>
              <a:ext uri="{FF2B5EF4-FFF2-40B4-BE49-F238E27FC236}">
                <a16:creationId xmlns:a16="http://schemas.microsoft.com/office/drawing/2014/main" id="{D7EC4AAF-C506-4B60-9CF6-438751D4AB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5174"/>
            <a:ext cx="10515600" cy="1325563"/>
          </a:xfrm>
        </p:spPr>
        <p:txBody>
          <a:bodyPr/>
          <a:lstStyle/>
          <a:p>
            <a:pPr algn="ctr"/>
            <a:r>
              <a:rPr lang="pt-BR" b="1" dirty="0" err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Polly</a:t>
            </a:r>
            <a:endParaRPr lang="pt-BR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Retângulo 1"/>
          <p:cNvSpPr/>
          <p:nvPr/>
        </p:nvSpPr>
        <p:spPr>
          <a:xfrm>
            <a:off x="1172002" y="2864373"/>
            <a:ext cx="9847996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2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Biblioteca </a:t>
            </a:r>
            <a:r>
              <a:rPr lang="pt-BR" sz="2800" b="1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Open </a:t>
            </a:r>
            <a:r>
              <a:rPr lang="pt-BR" sz="2800" b="1" dirty="0" err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Source</a:t>
            </a:r>
            <a:r>
              <a:rPr lang="pt-BR" sz="28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para </a:t>
            </a:r>
            <a:r>
              <a:rPr lang="pt-BR" sz="2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aplicações .NET que oferece resiliência e manipulação de falhas com a possibilidade da configuração de </a:t>
            </a:r>
            <a:r>
              <a:rPr lang="pt-BR" sz="2800" b="1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Políticas </a:t>
            </a:r>
            <a:endParaRPr lang="pt-BR" sz="28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986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two black flat screen computer monitors">
            <a:extLst>
              <a:ext uri="{FF2B5EF4-FFF2-40B4-BE49-F238E27FC236}">
                <a16:creationId xmlns:a16="http://schemas.microsoft.com/office/drawing/2014/main" id="{EC074CD7-4FAD-42BD-A272-E530749262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8132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BBDCA29C-C5D3-427C-A361-E1C9ACACA79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08431441-6578-4B15-9194-9FE196421F58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2D2D2D"/>
              </a:clrFrom>
              <a:clrTo>
                <a:srgbClr val="2D2D2D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516001" y="90385"/>
            <a:ext cx="513798" cy="549479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096FAC21-77DC-4529-AD6B-9162A3808C00}"/>
              </a:ext>
            </a:extLst>
          </p:cNvPr>
          <p:cNvSpPr/>
          <p:nvPr/>
        </p:nvSpPr>
        <p:spPr>
          <a:xfrm>
            <a:off x="3020786" y="2420219"/>
            <a:ext cx="2754086" cy="1143000"/>
          </a:xfrm>
          <a:prstGeom prst="rect">
            <a:avLst/>
          </a:prstGeom>
          <a:solidFill>
            <a:srgbClr val="1B29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Retry</a:t>
            </a:r>
            <a:endParaRPr lang="pt-BR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5D2F4785-5024-4724-8A82-2236FE4F049D}"/>
              </a:ext>
            </a:extLst>
          </p:cNvPr>
          <p:cNvSpPr/>
          <p:nvPr/>
        </p:nvSpPr>
        <p:spPr>
          <a:xfrm>
            <a:off x="7010400" y="4580599"/>
            <a:ext cx="2754086" cy="1143000"/>
          </a:xfrm>
          <a:prstGeom prst="rect">
            <a:avLst/>
          </a:prstGeom>
          <a:solidFill>
            <a:srgbClr val="1B29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Fallback</a:t>
            </a:r>
            <a:endParaRPr lang="pt-BR" sz="28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8AE2EE13-8E93-4572-B17B-0E8519BF4604}"/>
              </a:ext>
            </a:extLst>
          </p:cNvPr>
          <p:cNvSpPr/>
          <p:nvPr/>
        </p:nvSpPr>
        <p:spPr>
          <a:xfrm>
            <a:off x="3020786" y="4580599"/>
            <a:ext cx="2754086" cy="1143000"/>
          </a:xfrm>
          <a:prstGeom prst="rect">
            <a:avLst/>
          </a:prstGeom>
          <a:solidFill>
            <a:srgbClr val="1B30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Timeout</a:t>
            </a:r>
            <a:endParaRPr lang="pt-BR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4017FC43-A073-4B9B-A92E-28E3CE41F5A1}"/>
              </a:ext>
            </a:extLst>
          </p:cNvPr>
          <p:cNvSpPr/>
          <p:nvPr/>
        </p:nvSpPr>
        <p:spPr>
          <a:xfrm>
            <a:off x="7010400" y="2420219"/>
            <a:ext cx="2754086" cy="1143000"/>
          </a:xfrm>
          <a:prstGeom prst="rect">
            <a:avLst/>
          </a:prstGeom>
          <a:solidFill>
            <a:srgbClr val="1B30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b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Circuit</a:t>
            </a:r>
            <a:r>
              <a:rPr lang="pt-BR" sz="2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sz="2400" b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Breaker</a:t>
            </a:r>
            <a:endParaRPr lang="pt-BR" sz="24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7" name="Título 6">
            <a:extLst>
              <a:ext uri="{FF2B5EF4-FFF2-40B4-BE49-F238E27FC236}">
                <a16:creationId xmlns:a16="http://schemas.microsoft.com/office/drawing/2014/main" id="{D7EC4AAF-C506-4B60-9CF6-438751D4AB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5174"/>
            <a:ext cx="10515600" cy="1325563"/>
          </a:xfrm>
        </p:spPr>
        <p:txBody>
          <a:bodyPr/>
          <a:lstStyle/>
          <a:p>
            <a:pPr algn="ctr"/>
            <a:r>
              <a:rPr lang="pt-BR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Políticas</a:t>
            </a:r>
          </a:p>
        </p:txBody>
      </p:sp>
    </p:spTree>
    <p:extLst>
      <p:ext uri="{BB962C8B-B14F-4D97-AF65-F5344CB8AC3E}">
        <p14:creationId xmlns:p14="http://schemas.microsoft.com/office/powerpoint/2010/main" val="2462194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5" grpId="0" animBg="1"/>
      <p:bldP spid="14" grpId="0" animBg="1"/>
      <p:bldP spid="1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man writing on white board">
            <a:extLst>
              <a:ext uri="{FF2B5EF4-FFF2-40B4-BE49-F238E27FC236}">
                <a16:creationId xmlns:a16="http://schemas.microsoft.com/office/drawing/2014/main" id="{8EDBB0B9-208F-42FC-960B-2945BDF2C5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1261871"/>
            <a:ext cx="12191999" cy="8119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6D76C897-4751-4D63-B2DB-75F0DB7BB84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>
              <a:lumMod val="60000"/>
              <a:lumOff val="40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Título 6">
            <a:extLst>
              <a:ext uri="{FF2B5EF4-FFF2-40B4-BE49-F238E27FC236}">
                <a16:creationId xmlns:a16="http://schemas.microsoft.com/office/drawing/2014/main" id="{76C3E22C-AEFE-4522-B721-18F7EB34AD96}"/>
              </a:ext>
            </a:extLst>
          </p:cNvPr>
          <p:cNvSpPr txBox="1">
            <a:spLocks/>
          </p:cNvSpPr>
          <p:nvPr/>
        </p:nvSpPr>
        <p:spPr>
          <a:xfrm>
            <a:off x="838200" y="31517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b="1" dirty="0" err="1">
                <a:latin typeface="Segoe UI" panose="020B0502040204020203" pitchFamily="34" charset="0"/>
                <a:cs typeface="Segoe UI" panose="020B0502040204020203" pitchFamily="34" charset="0"/>
              </a:rPr>
              <a:t>Retry</a:t>
            </a:r>
            <a:endParaRPr lang="pt-BR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D641B77A-39E6-4455-BA18-BE22859077B4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014566" y="1508730"/>
            <a:ext cx="5810597" cy="5034096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E429EF18-04AE-43B6-84B6-2280F34FFB38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2D2D2D"/>
              </a:clrFrom>
              <a:clrTo>
                <a:srgbClr val="2D2D2D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516000" y="176905"/>
            <a:ext cx="513798" cy="549479"/>
          </a:xfrm>
          <a:prstGeom prst="rect">
            <a:avLst/>
          </a:prstGeom>
        </p:spPr>
      </p:pic>
      <p:sp>
        <p:nvSpPr>
          <p:cNvPr id="19" name="Retângulo 18">
            <a:extLst>
              <a:ext uri="{FF2B5EF4-FFF2-40B4-BE49-F238E27FC236}">
                <a16:creationId xmlns:a16="http://schemas.microsoft.com/office/drawing/2014/main" id="{1797FCE5-3AC1-440A-9D83-C4062A1BDC03}"/>
              </a:ext>
            </a:extLst>
          </p:cNvPr>
          <p:cNvSpPr/>
          <p:nvPr/>
        </p:nvSpPr>
        <p:spPr>
          <a:xfrm>
            <a:off x="757038" y="2388359"/>
            <a:ext cx="2277615" cy="945255"/>
          </a:xfrm>
          <a:prstGeom prst="rect">
            <a:avLst/>
          </a:prstGeom>
          <a:solidFill>
            <a:srgbClr val="1B29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latin typeface="Segoe UI" panose="020B0502040204020203" pitchFamily="34" charset="0"/>
                <a:cs typeface="Segoe UI" panose="020B0502040204020203" pitchFamily="34" charset="0"/>
              </a:rPr>
              <a:t>Aplicação com conexão </a:t>
            </a:r>
            <a:r>
              <a:rPr lang="pt-BR" sz="1600" b="1" dirty="0">
                <a:latin typeface="Segoe UI" panose="020B0502040204020203" pitchFamily="34" charset="0"/>
                <a:cs typeface="Segoe UI" panose="020B0502040204020203" pitchFamily="34" charset="0"/>
              </a:rPr>
              <a:t>instável</a:t>
            </a:r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7CE43576-6455-4A80-96FF-9E88BC186584}"/>
              </a:ext>
            </a:extLst>
          </p:cNvPr>
          <p:cNvSpPr/>
          <p:nvPr/>
        </p:nvSpPr>
        <p:spPr>
          <a:xfrm>
            <a:off x="758611" y="4653067"/>
            <a:ext cx="2368534" cy="982988"/>
          </a:xfrm>
          <a:prstGeom prst="rect">
            <a:avLst/>
          </a:prstGeom>
          <a:solidFill>
            <a:srgbClr val="1B30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Caso a requisição falhe </a:t>
            </a:r>
          </a:p>
          <a:p>
            <a:pPr algn="ctr"/>
            <a:r>
              <a:rPr lang="pt-BR" sz="1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automaticamente</a:t>
            </a:r>
            <a:r>
              <a:rPr lang="pt-BR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será feito uma </a:t>
            </a:r>
            <a:r>
              <a:rPr lang="pt-BR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retentativa</a:t>
            </a:r>
            <a:endParaRPr lang="pt-BR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2429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man writing on white board">
            <a:extLst>
              <a:ext uri="{FF2B5EF4-FFF2-40B4-BE49-F238E27FC236}">
                <a16:creationId xmlns:a16="http://schemas.microsoft.com/office/drawing/2014/main" id="{B205741F-8242-4298-AC17-48EC65A307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1261871"/>
            <a:ext cx="12191999" cy="8119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21368E52-6A2A-48DB-B85C-8D160ABE217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>
              <a:lumMod val="60000"/>
              <a:lumOff val="40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8E690C1A-F932-4DAF-B33C-1C5AE2A26069}"/>
              </a:ext>
            </a:extLst>
          </p:cNvPr>
          <p:cNvGrpSpPr/>
          <p:nvPr/>
        </p:nvGrpSpPr>
        <p:grpSpPr>
          <a:xfrm>
            <a:off x="1768049" y="1321561"/>
            <a:ext cx="5200650" cy="4724400"/>
            <a:chOff x="760788" y="1605539"/>
            <a:chExt cx="5200650" cy="4724400"/>
          </a:xfrm>
        </p:grpSpPr>
        <p:pic>
          <p:nvPicPr>
            <p:cNvPr id="3" name="Imagem 2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0788" y="1605539"/>
              <a:ext cx="5200650" cy="4724400"/>
            </a:xfrm>
            <a:prstGeom prst="rect">
              <a:avLst/>
            </a:prstGeom>
          </p:spPr>
        </p:pic>
        <p:sp>
          <p:nvSpPr>
            <p:cNvPr id="2" name="CaixaDeTexto 1">
              <a:extLst>
                <a:ext uri="{FF2B5EF4-FFF2-40B4-BE49-F238E27FC236}">
                  <a16:creationId xmlns:a16="http://schemas.microsoft.com/office/drawing/2014/main" id="{A3FA563B-8203-4D65-8AC7-69A132A10C81}"/>
                </a:ext>
              </a:extLst>
            </p:cNvPr>
            <p:cNvSpPr txBox="1"/>
            <p:nvPr/>
          </p:nvSpPr>
          <p:spPr>
            <a:xfrm>
              <a:off x="1428750" y="4857797"/>
              <a:ext cx="847725" cy="276999"/>
            </a:xfrm>
            <a:prstGeom prst="rect">
              <a:avLst/>
            </a:prstGeom>
            <a:solidFill>
              <a:srgbClr val="F0B2B3"/>
            </a:solidFill>
          </p:spPr>
          <p:txBody>
            <a:bodyPr wrap="square" rtlCol="0">
              <a:spAutoFit/>
            </a:bodyPr>
            <a:lstStyle/>
            <a:p>
              <a:r>
                <a:rPr lang="pt-BR" sz="1200" b="1" dirty="0">
                  <a:latin typeface="Proxima Nova" panose="02000506030000020004" pitchFamily="50" charset="0"/>
                </a:rPr>
                <a:t>OPEN</a:t>
              </a:r>
            </a:p>
          </p:txBody>
        </p:sp>
      </p:grpSp>
      <p:sp>
        <p:nvSpPr>
          <p:cNvPr id="12" name="Título 6">
            <a:extLst>
              <a:ext uri="{FF2B5EF4-FFF2-40B4-BE49-F238E27FC236}">
                <a16:creationId xmlns:a16="http://schemas.microsoft.com/office/drawing/2014/main" id="{3E39577E-377A-498F-9D6A-85C5DCEE0769}"/>
              </a:ext>
            </a:extLst>
          </p:cNvPr>
          <p:cNvSpPr txBox="1">
            <a:spLocks/>
          </p:cNvSpPr>
          <p:nvPr/>
        </p:nvSpPr>
        <p:spPr>
          <a:xfrm>
            <a:off x="838200" y="31517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b="1" dirty="0" err="1">
                <a:latin typeface="Segoe UI" panose="020B0502040204020203" pitchFamily="34" charset="0"/>
                <a:cs typeface="Segoe UI" panose="020B0502040204020203" pitchFamily="34" charset="0"/>
              </a:rPr>
              <a:t>Circuit</a:t>
            </a:r>
            <a:r>
              <a:rPr lang="pt-BR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b="1" dirty="0" err="1">
                <a:latin typeface="Segoe UI" panose="020B0502040204020203" pitchFamily="34" charset="0"/>
                <a:cs typeface="Segoe UI" panose="020B0502040204020203" pitchFamily="34" charset="0"/>
              </a:rPr>
              <a:t>Breaker</a:t>
            </a:r>
            <a:endParaRPr lang="pt-BR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2C9491EE-6F2A-49BF-BDD4-4E5933EE0A9F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2D2D2D"/>
              </a:clrFrom>
              <a:clrTo>
                <a:srgbClr val="2D2D2D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9128" y="6120505"/>
            <a:ext cx="513798" cy="549479"/>
          </a:xfrm>
          <a:prstGeom prst="rect">
            <a:avLst/>
          </a:prstGeom>
        </p:spPr>
      </p:pic>
      <p:sp>
        <p:nvSpPr>
          <p:cNvPr id="21" name="Retângulo 20">
            <a:extLst>
              <a:ext uri="{FF2B5EF4-FFF2-40B4-BE49-F238E27FC236}">
                <a16:creationId xmlns:a16="http://schemas.microsoft.com/office/drawing/2014/main" id="{9F3D6583-D556-442E-9345-DF965643B93B}"/>
              </a:ext>
            </a:extLst>
          </p:cNvPr>
          <p:cNvSpPr/>
          <p:nvPr/>
        </p:nvSpPr>
        <p:spPr>
          <a:xfrm>
            <a:off x="7902289" y="2993890"/>
            <a:ext cx="2754086" cy="1143000"/>
          </a:xfrm>
          <a:prstGeom prst="rect">
            <a:avLst/>
          </a:prstGeom>
          <a:solidFill>
            <a:srgbClr val="1B30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Circuito meio aberto:</a:t>
            </a:r>
          </a:p>
          <a:p>
            <a:pPr algn="ctr"/>
            <a:r>
              <a:rPr lang="pt-BR" sz="1600" dirty="0">
                <a:latin typeface="Segoe UI" panose="020B0502040204020203" pitchFamily="34" charset="0"/>
                <a:cs typeface="Segoe UI" panose="020B0502040204020203" pitchFamily="34" charset="0"/>
              </a:rPr>
              <a:t>Comunicação instável</a:t>
            </a:r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C704722A-3DDF-4F76-A6F4-D7FE0744C387}"/>
              </a:ext>
            </a:extLst>
          </p:cNvPr>
          <p:cNvSpPr/>
          <p:nvPr/>
        </p:nvSpPr>
        <p:spPr>
          <a:xfrm>
            <a:off x="7898548" y="1640737"/>
            <a:ext cx="2754086" cy="1143000"/>
          </a:xfrm>
          <a:prstGeom prst="rect">
            <a:avLst/>
          </a:prstGeom>
          <a:solidFill>
            <a:srgbClr val="1B30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Circuito fechado:</a:t>
            </a:r>
          </a:p>
          <a:p>
            <a:pPr algn="ctr"/>
            <a:r>
              <a:rPr lang="pt-BR" sz="1600" dirty="0">
                <a:latin typeface="Segoe UI" panose="020B0502040204020203" pitchFamily="34" charset="0"/>
                <a:cs typeface="Segoe UI" panose="020B0502040204020203" pitchFamily="34" charset="0"/>
              </a:rPr>
              <a:t>Comunicação estável</a:t>
            </a:r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67ACA1FF-1531-46EC-A549-89C8417BF3AB}"/>
              </a:ext>
            </a:extLst>
          </p:cNvPr>
          <p:cNvSpPr/>
          <p:nvPr/>
        </p:nvSpPr>
        <p:spPr>
          <a:xfrm>
            <a:off x="7898548" y="4361738"/>
            <a:ext cx="2754086" cy="1143000"/>
          </a:xfrm>
          <a:prstGeom prst="rect">
            <a:avLst/>
          </a:prstGeom>
          <a:solidFill>
            <a:srgbClr val="1B30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Circuito aberto:</a:t>
            </a:r>
          </a:p>
          <a:p>
            <a:pPr algn="ctr"/>
            <a:r>
              <a:rPr lang="pt-BR" sz="1600" dirty="0">
                <a:latin typeface="Segoe UI" panose="020B0502040204020203" pitchFamily="34" charset="0"/>
                <a:cs typeface="Segoe UI" panose="020B0502040204020203" pitchFamily="34" charset="0"/>
              </a:rPr>
              <a:t>Sem comunicação</a:t>
            </a:r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942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s://images.unsplash.com/photo-1520509414578-d9cbf09933a1?ixlib=rb-1.2.1&amp;ixid=eyJhcHBfaWQiOjEyMDd9&amp;auto=format&amp;fit=crop&amp;w=1000&amp;q=80">
            <a:extLst>
              <a:ext uri="{FF2B5EF4-FFF2-40B4-BE49-F238E27FC236}">
                <a16:creationId xmlns:a16="http://schemas.microsoft.com/office/drawing/2014/main" id="{7543D40B-A6C3-45FD-A206-E4488EAF6C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86234"/>
            <a:ext cx="6096000" cy="8754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s://images.unsplash.com/photo-1520509414578-d9cbf09933a1?ixlib=rb-1.2.1&amp;ixid=eyJhcHBfaWQiOjEyMDd9&amp;auto=format&amp;fit=crop&amp;w=1000&amp;q=80">
            <a:extLst>
              <a:ext uri="{FF2B5EF4-FFF2-40B4-BE49-F238E27FC236}">
                <a16:creationId xmlns:a16="http://schemas.microsoft.com/office/drawing/2014/main" id="{18EAFCB1-2015-4D14-8FE5-5C1BB4B839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096000" y="-686237"/>
            <a:ext cx="6096002" cy="8754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FD80BB5F-F922-4AD5-9F01-2FE88CD2F49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70B05">
              <a:alpha val="8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ítulo 6">
            <a:extLst>
              <a:ext uri="{FF2B5EF4-FFF2-40B4-BE49-F238E27FC236}">
                <a16:creationId xmlns:a16="http://schemas.microsoft.com/office/drawing/2014/main" id="{C8CD6B48-B0BA-4E45-9EBF-FE1131936103}"/>
              </a:ext>
            </a:extLst>
          </p:cNvPr>
          <p:cNvSpPr txBox="1">
            <a:spLocks/>
          </p:cNvSpPr>
          <p:nvPr/>
        </p:nvSpPr>
        <p:spPr>
          <a:xfrm>
            <a:off x="838200" y="31517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Onde usar?</a:t>
            </a:r>
          </a:p>
        </p:txBody>
      </p: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C3A1306E-59EE-4802-918F-52733976736C}"/>
              </a:ext>
            </a:extLst>
          </p:cNvPr>
          <p:cNvGrpSpPr/>
          <p:nvPr/>
        </p:nvGrpSpPr>
        <p:grpSpPr>
          <a:xfrm>
            <a:off x="1402361" y="3456872"/>
            <a:ext cx="7395261" cy="477054"/>
            <a:chOff x="1406983" y="3243742"/>
            <a:chExt cx="7395261" cy="477054"/>
          </a:xfrm>
        </p:grpSpPr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7669A1B4-7D6A-4DD0-A060-D5D37EC8C36E}"/>
                </a:ext>
              </a:extLst>
            </p:cNvPr>
            <p:cNvSpPr/>
            <p:nvPr/>
          </p:nvSpPr>
          <p:spPr>
            <a:xfrm>
              <a:off x="1986404" y="3243742"/>
              <a:ext cx="6815840" cy="4770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pt-BR" sz="25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Comunicação entre serviços ou </a:t>
              </a:r>
              <a:r>
                <a:rPr lang="pt-BR" sz="25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microsserviços</a:t>
              </a:r>
              <a:r>
                <a:rPr lang="pt-BR" sz="25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.</a:t>
              </a:r>
            </a:p>
          </p:txBody>
        </p:sp>
        <p:pic>
          <p:nvPicPr>
            <p:cNvPr id="15" name="Gráfico 14">
              <a:extLst>
                <a:ext uri="{FF2B5EF4-FFF2-40B4-BE49-F238E27FC236}">
                  <a16:creationId xmlns:a16="http://schemas.microsoft.com/office/drawing/2014/main" id="{3379A0E0-9778-4A3B-93FB-06BF6E8A55C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1406983" y="3247339"/>
              <a:ext cx="362139" cy="362139"/>
            </a:xfrm>
            <a:prstGeom prst="rect">
              <a:avLst/>
            </a:prstGeom>
          </p:spPr>
        </p:pic>
      </p:grp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CEFA45DA-C8E4-4F6B-8B25-1BC7843CF6ED}"/>
              </a:ext>
            </a:extLst>
          </p:cNvPr>
          <p:cNvGrpSpPr/>
          <p:nvPr/>
        </p:nvGrpSpPr>
        <p:grpSpPr>
          <a:xfrm>
            <a:off x="1402361" y="2326114"/>
            <a:ext cx="6677699" cy="503296"/>
            <a:chOff x="1402361" y="2326114"/>
            <a:chExt cx="6677699" cy="503296"/>
          </a:xfrm>
        </p:grpSpPr>
        <p:sp>
          <p:nvSpPr>
            <p:cNvPr id="11" name="Retângulo 10">
              <a:extLst>
                <a:ext uri="{FF2B5EF4-FFF2-40B4-BE49-F238E27FC236}">
                  <a16:creationId xmlns:a16="http://schemas.microsoft.com/office/drawing/2014/main" id="{D4387696-B9A8-4B2A-B828-A8864BC2DEC1}"/>
                </a:ext>
              </a:extLst>
            </p:cNvPr>
            <p:cNvSpPr/>
            <p:nvPr/>
          </p:nvSpPr>
          <p:spPr>
            <a:xfrm>
              <a:off x="1986404" y="2352356"/>
              <a:ext cx="6093656" cy="4770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pt-BR" sz="25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Comunicação com APIs externas/terceiros</a:t>
              </a:r>
            </a:p>
          </p:txBody>
        </p:sp>
        <p:pic>
          <p:nvPicPr>
            <p:cNvPr id="17" name="Gráfico 16">
              <a:extLst>
                <a:ext uri="{FF2B5EF4-FFF2-40B4-BE49-F238E27FC236}">
                  <a16:creationId xmlns:a16="http://schemas.microsoft.com/office/drawing/2014/main" id="{4814388E-0CEC-488E-8672-17BA42EF5A8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p:blipFill>
          <p:spPr>
            <a:xfrm>
              <a:off x="1402361" y="2326114"/>
              <a:ext cx="421817" cy="421817"/>
            </a:xfrm>
            <a:prstGeom prst="rect">
              <a:avLst/>
            </a:prstGeom>
          </p:spPr>
        </p:pic>
      </p:grp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F672B746-00CE-4C9C-86CA-93A6A3F06EB1}"/>
              </a:ext>
            </a:extLst>
          </p:cNvPr>
          <p:cNvGrpSpPr/>
          <p:nvPr/>
        </p:nvGrpSpPr>
        <p:grpSpPr>
          <a:xfrm>
            <a:off x="1402361" y="4564438"/>
            <a:ext cx="3425597" cy="477054"/>
            <a:chOff x="1399789" y="4136952"/>
            <a:chExt cx="3425597" cy="477054"/>
          </a:xfrm>
        </p:grpSpPr>
        <p:sp>
          <p:nvSpPr>
            <p:cNvPr id="14" name="Retângulo 13">
              <a:extLst>
                <a:ext uri="{FF2B5EF4-FFF2-40B4-BE49-F238E27FC236}">
                  <a16:creationId xmlns:a16="http://schemas.microsoft.com/office/drawing/2014/main" id="{F2BFDCF9-6BC6-4047-A88B-A7607FB7D3A9}"/>
                </a:ext>
              </a:extLst>
            </p:cNvPr>
            <p:cNvSpPr/>
            <p:nvPr/>
          </p:nvSpPr>
          <p:spPr>
            <a:xfrm>
              <a:off x="1986404" y="4136952"/>
              <a:ext cx="2838982" cy="4770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pt-BR" sz="25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Aplicações móveis.</a:t>
              </a:r>
            </a:p>
          </p:txBody>
        </p:sp>
        <p:pic>
          <p:nvPicPr>
            <p:cNvPr id="19" name="Gráfico 18">
              <a:extLst>
                <a:ext uri="{FF2B5EF4-FFF2-40B4-BE49-F238E27FC236}">
                  <a16:creationId xmlns:a16="http://schemas.microsoft.com/office/drawing/2014/main" id="{472473EA-F770-4EA9-941B-CC62E808478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p:blipFill>
          <p:spPr>
            <a:xfrm>
              <a:off x="1399789" y="4166244"/>
              <a:ext cx="369333" cy="369333"/>
            </a:xfrm>
            <a:prstGeom prst="rect">
              <a:avLst/>
            </a:prstGeom>
          </p:spPr>
        </p:pic>
      </p:grpSp>
      <p:pic>
        <p:nvPicPr>
          <p:cNvPr id="24" name="Imagem 23">
            <a:extLst>
              <a:ext uri="{FF2B5EF4-FFF2-40B4-BE49-F238E27FC236}">
                <a16:creationId xmlns:a16="http://schemas.microsoft.com/office/drawing/2014/main" id="{9C26CEAF-9E5B-49A8-B09A-8B6575D5D3BB}"/>
              </a:ext>
            </a:extLst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2D2D2D"/>
              </a:clrFrom>
              <a:clrTo>
                <a:srgbClr val="2D2D2D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9603" y="6208029"/>
            <a:ext cx="513798" cy="549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658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62640138-E337-40DC-90AE-2D5BFF079052}"/>
              </a:ext>
            </a:extLst>
          </p:cNvPr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tx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Título 1"/>
          <p:cNvSpPr txBox="1">
            <a:spLocks/>
          </p:cNvSpPr>
          <p:nvPr/>
        </p:nvSpPr>
        <p:spPr>
          <a:xfrm>
            <a:off x="3746090" y="2111477"/>
            <a:ext cx="4699819" cy="131752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7000" b="1" dirty="0" smtClean="0">
                <a:solidFill>
                  <a:schemeClr val="bg1"/>
                </a:solidFill>
              </a:rPr>
              <a:t>Demonstração...</a:t>
            </a:r>
            <a:endParaRPr lang="pt-BR" sz="7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0453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3551</TotalTime>
  <Words>778</Words>
  <Application>Microsoft Office PowerPoint</Application>
  <PresentationFormat>Widescreen</PresentationFormat>
  <Paragraphs>76</Paragraphs>
  <Slides>10</Slides>
  <Notes>8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10</vt:i4>
      </vt:variant>
    </vt:vector>
  </HeadingPairs>
  <TitlesOfParts>
    <vt:vector size="17" baseType="lpstr">
      <vt:lpstr>Arial</vt:lpstr>
      <vt:lpstr>Calibri</vt:lpstr>
      <vt:lpstr>Calibri Light</vt:lpstr>
      <vt:lpstr>Proxima Nova</vt:lpstr>
      <vt:lpstr>Segoe UI</vt:lpstr>
      <vt:lpstr>Wingdings</vt:lpstr>
      <vt:lpstr>Tema do Office</vt:lpstr>
      <vt:lpstr>Tornando sua aplicação resiliente com Polly</vt:lpstr>
      <vt:lpstr>Resiliência </vt:lpstr>
      <vt:lpstr>O que é Resiliência?  Propriedade dos corpos que voltam à sua forma original, depois de terem sofrido deformação ou choque.</vt:lpstr>
      <vt:lpstr>Polly</vt:lpstr>
      <vt:lpstr>Políticas</vt:lpstr>
      <vt:lpstr>Apresentação do PowerPoint</vt:lpstr>
      <vt:lpstr>Apresentação do PowerPoint</vt:lpstr>
      <vt:lpstr>Apresentação do PowerPoint</vt:lpstr>
      <vt:lpstr>Apresentação do PowerPoint</vt:lpstr>
      <vt:lpstr>Obrigado!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fdsafdasfadsfa</dc:title>
  <dc:creator>Isaac Nunes Borges</dc:creator>
  <cp:lastModifiedBy>Isaac Nunes Borges</cp:lastModifiedBy>
  <cp:revision>38</cp:revision>
  <dcterms:created xsi:type="dcterms:W3CDTF">2020-07-09T23:33:26Z</dcterms:created>
  <dcterms:modified xsi:type="dcterms:W3CDTF">2020-09-24T00:05:10Z</dcterms:modified>
</cp:coreProperties>
</file>